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8" r:id="rId3"/>
    <p:sldId id="270" r:id="rId4"/>
    <p:sldId id="260" r:id="rId5"/>
    <p:sldId id="259" r:id="rId6"/>
    <p:sldId id="263" r:id="rId7"/>
    <p:sldId id="264" r:id="rId8"/>
    <p:sldId id="271" r:id="rId9"/>
    <p:sldId id="272" r:id="rId10"/>
    <p:sldId id="273" r:id="rId11"/>
    <p:sldId id="274" r:id="rId12"/>
    <p:sldId id="275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6BFB33D-C9C3-4DEA-9B2F-D2652FAD081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33512E3-E78F-4F37-83AC-CBB73BBBAA7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 fontScale="90000"/>
          </a:bodyPr>
          <a:lstStyle/>
          <a:p>
            <a:r>
              <a:rPr lang="en-US" dirty="0"/>
              <a:t>Learning: Concept, Nature and Factors Influencing 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Dr.K.M.Zaidi</a:t>
            </a:r>
          </a:p>
          <a:p>
            <a:r>
              <a:rPr lang="en-US" dirty="0"/>
              <a:t>Assistant Professor</a:t>
            </a:r>
          </a:p>
          <a:p>
            <a:r>
              <a:rPr lang="en-US" dirty="0"/>
              <a:t>Department of Education</a:t>
            </a:r>
          </a:p>
          <a:p>
            <a:r>
              <a:rPr lang="en-US" dirty="0"/>
              <a:t>Shia P.G</a:t>
            </a:r>
            <a:r>
              <a:rPr lang="en-US" dirty="0" smtClean="0"/>
              <a:t>. College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74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4-Concomitant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unconsciously from environment certain attitudes, values, likes, dislikes for some people or things</a:t>
            </a:r>
          </a:p>
          <a:p>
            <a:endParaRPr lang="en-US" dirty="0"/>
          </a:p>
          <a:p>
            <a:r>
              <a:rPr lang="en-US" dirty="0" smtClean="0"/>
              <a:t>Behavior related to moral </a:t>
            </a:r>
            <a:r>
              <a:rPr lang="en-US" smtClean="0"/>
              <a:t>values, nationalism</a:t>
            </a:r>
            <a:r>
              <a:rPr lang="en-US" dirty="0" smtClean="0"/>
              <a:t>, truthfulness etc. are largely the outcome of collateral or concomitant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16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5-Discrimination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learning of discrimination the focus is on one or more similar or related concepts to finely outline the differences</a:t>
            </a:r>
          </a:p>
          <a:p>
            <a:r>
              <a:rPr lang="en-US" dirty="0" smtClean="0"/>
              <a:t>Generalization of concepts is attained through attribute analysis ,selection and comparison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6-Principle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features are identified and generalized in discrimination learning common relationships are noted and generalized in principle learning</a:t>
            </a:r>
          </a:p>
          <a:p>
            <a:r>
              <a:rPr lang="en-US" dirty="0" smtClean="0"/>
              <a:t>Principles have applicability and are used in problem solving and have scope for transfer to parallel situation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1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1-Learner related factors</a:t>
            </a:r>
          </a:p>
          <a:p>
            <a:r>
              <a:rPr lang="en-US" dirty="0" smtClean="0"/>
              <a:t>2-Teacher related factors</a:t>
            </a:r>
          </a:p>
          <a:p>
            <a:r>
              <a:rPr lang="en-US" dirty="0" smtClean="0"/>
              <a:t>3-Task related factors</a:t>
            </a:r>
          </a:p>
          <a:p>
            <a:r>
              <a:rPr lang="en-US" dirty="0" smtClean="0"/>
              <a:t>4-Environment related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3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1-Learner Related Factors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Maturation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Self-Concept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Levels of aspiration</a:t>
            </a:r>
          </a:p>
          <a:p>
            <a:r>
              <a:rPr lang="en-US" dirty="0" smtClean="0"/>
              <a:t>Interests</a:t>
            </a:r>
          </a:p>
          <a:p>
            <a:r>
              <a:rPr lang="en-US" dirty="0" smtClean="0"/>
              <a:t>Attention</a:t>
            </a:r>
          </a:p>
          <a:p>
            <a:r>
              <a:rPr lang="en-US" dirty="0" smtClean="0"/>
              <a:t>Study habits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1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2-Teacher Related </a:t>
            </a:r>
            <a:r>
              <a:rPr lang="en-US" dirty="0"/>
              <a:t>F</a:t>
            </a:r>
            <a:r>
              <a:rPr lang="en-US" dirty="0" smtClean="0"/>
              <a:t>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Teacher’s personality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Leadership style</a:t>
            </a:r>
          </a:p>
          <a:p>
            <a:r>
              <a:rPr lang="en-US" dirty="0" smtClean="0"/>
              <a:t>Interpersonal relationship of teacher and learner</a:t>
            </a:r>
          </a:p>
          <a:p>
            <a:r>
              <a:rPr lang="en-US" dirty="0" smtClean="0"/>
              <a:t>Teaching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1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3-Task related factors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Methods used</a:t>
            </a:r>
          </a:p>
          <a:p>
            <a:r>
              <a:rPr lang="en-US" smtClean="0"/>
              <a:t>Nature of task</a:t>
            </a:r>
          </a:p>
          <a:p>
            <a:r>
              <a:rPr lang="en-US" smtClean="0"/>
              <a:t>Teaching aids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4-Environment related factors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Physical environment </a:t>
            </a:r>
          </a:p>
          <a:p>
            <a:r>
              <a:rPr lang="en-US" dirty="0" smtClean="0"/>
              <a:t>Socio-emotional environment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Skinner</a:t>
            </a:r>
            <a:r>
              <a:rPr lang="en-US" dirty="0" smtClean="0"/>
              <a:t>- Progressive  behavior adoption</a:t>
            </a:r>
          </a:p>
          <a:p>
            <a:r>
              <a:rPr lang="en-US" b="1" dirty="0" smtClean="0"/>
              <a:t>Crow &amp;Crow</a:t>
            </a:r>
            <a:r>
              <a:rPr lang="en-US" dirty="0" smtClean="0"/>
              <a:t>-Acquisition of habits, knowledge and attitude</a:t>
            </a:r>
          </a:p>
          <a:p>
            <a:r>
              <a:rPr lang="en-US" b="1" dirty="0" smtClean="0"/>
              <a:t>R.S. Woodworth</a:t>
            </a:r>
            <a:r>
              <a:rPr lang="en-US" dirty="0" smtClean="0"/>
              <a:t>-doing something new provided the new activity is reinforced and can reappear in later activities</a:t>
            </a:r>
          </a:p>
          <a:p>
            <a:r>
              <a:rPr lang="en-US" b="1" dirty="0" smtClean="0"/>
              <a:t>Hilgard</a:t>
            </a:r>
            <a:r>
              <a:rPr lang="en-US" b="1" dirty="0"/>
              <a:t> </a:t>
            </a:r>
            <a:r>
              <a:rPr lang="en-US" b="1" dirty="0" smtClean="0"/>
              <a:t>&amp; Atkinson</a:t>
            </a:r>
            <a:r>
              <a:rPr lang="en-US" dirty="0" smtClean="0"/>
              <a:t>-relatively permanent change in behaviour that occurs as a result of practice</a:t>
            </a:r>
          </a:p>
          <a:p>
            <a:r>
              <a:rPr lang="en-US" b="1" dirty="0" smtClean="0"/>
              <a:t>S.S. Mathur</a:t>
            </a:r>
            <a:r>
              <a:rPr lang="en-US" dirty="0" smtClean="0"/>
              <a:t>-process of acquiring the appropriate responses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7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Thus learning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 smtClean="0"/>
              <a:t>a relatively permanent change in response potentiality which occurs as a function of reinforced practice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89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Related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Learning and reflex action</a:t>
            </a:r>
          </a:p>
          <a:p>
            <a:endParaRPr lang="en-US" b="1" dirty="0" smtClean="0"/>
          </a:p>
          <a:p>
            <a:r>
              <a:rPr lang="en-US" b="1" dirty="0" smtClean="0"/>
              <a:t>Learning and imprinting</a:t>
            </a:r>
          </a:p>
          <a:p>
            <a:endParaRPr lang="en-US" b="1" dirty="0" smtClean="0"/>
          </a:p>
          <a:p>
            <a:r>
              <a:rPr lang="en-US" b="1" dirty="0" smtClean="0"/>
              <a:t>Learning and maturation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Learning and performance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3458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General Characteristics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It is an enduring change in behaviour</a:t>
            </a:r>
          </a:p>
          <a:p>
            <a:r>
              <a:rPr lang="en-US" smtClean="0"/>
              <a:t>It involves cumulative experience</a:t>
            </a:r>
          </a:p>
          <a:p>
            <a:r>
              <a:rPr lang="en-US" smtClean="0"/>
              <a:t>It is dynamic </a:t>
            </a:r>
          </a:p>
          <a:p>
            <a:r>
              <a:rPr lang="en-US" smtClean="0"/>
              <a:t>Influences all aspects of human development-social, emotional and cognitive</a:t>
            </a:r>
          </a:p>
          <a:p>
            <a:r>
              <a:rPr lang="en-US" smtClean="0"/>
              <a:t>It is based on incentives</a:t>
            </a:r>
          </a:p>
          <a:p>
            <a:r>
              <a:rPr lang="en-US" smtClean="0"/>
              <a:t>It is target oriented</a:t>
            </a:r>
          </a:p>
          <a:p>
            <a:r>
              <a:rPr lang="en-US" smtClean="0"/>
              <a:t>Byproduct of maturation and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Learning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1-Cognitive Learning</a:t>
            </a:r>
          </a:p>
          <a:p>
            <a:r>
              <a:rPr lang="en-US" b="1" dirty="0" smtClean="0"/>
              <a:t>2-Psychomotor Learning</a:t>
            </a:r>
          </a:p>
          <a:p>
            <a:r>
              <a:rPr lang="en-US" b="1" dirty="0" smtClean="0"/>
              <a:t>3-Affective </a:t>
            </a:r>
            <a:r>
              <a:rPr lang="en-US" b="1" dirty="0"/>
              <a:t>Learning</a:t>
            </a:r>
          </a:p>
          <a:p>
            <a:r>
              <a:rPr lang="en-US" b="1" dirty="0" smtClean="0"/>
              <a:t>4-Concomitant Learning</a:t>
            </a:r>
            <a:endParaRPr lang="en-US" b="1" dirty="0"/>
          </a:p>
          <a:p>
            <a:r>
              <a:rPr lang="en-US" b="1" dirty="0" smtClean="0"/>
              <a:t>5-Discrimination Learning</a:t>
            </a:r>
            <a:endParaRPr lang="en-US" b="1" dirty="0"/>
          </a:p>
          <a:p>
            <a:r>
              <a:rPr lang="en-US" b="1" dirty="0" smtClean="0"/>
              <a:t>6-Principle </a:t>
            </a:r>
            <a:r>
              <a:rPr lang="en-US" b="1" dirty="0"/>
              <a:t>Learning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067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1-Cognitive </a:t>
            </a:r>
            <a:r>
              <a:rPr lang="en-US" dirty="0"/>
              <a:t>Learning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Gaining of information, memorization, ability to perceive relationships between different ideas ,explaining phenomenon in different ways etc.</a:t>
            </a:r>
          </a:p>
          <a:p>
            <a:r>
              <a:rPr lang="en-US" dirty="0" smtClean="0"/>
              <a:t>Cognitive learning enables us to function at high levels of complexity and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2-Psychomotor </a:t>
            </a:r>
            <a:r>
              <a:rPr lang="en-US" dirty="0"/>
              <a:t>Learning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Riding a bicycle ,stitching ,playing badminton etc. which involves muscular co-ordination and physical skills</a:t>
            </a:r>
          </a:p>
          <a:p>
            <a:r>
              <a:rPr lang="en-US" dirty="0" smtClean="0"/>
              <a:t>Learning of skills that have large physical or motor components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1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3-Affective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Affective learning is largely an outcome of socio-cultural and emotional atmosphere surrounding us</a:t>
            </a:r>
          </a:p>
          <a:p>
            <a:r>
              <a:rPr lang="en-US" dirty="0" smtClean="0"/>
              <a:t>Fear ,love, passion and dislikes illustrate learning involving emotions and 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84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113</TotalTime>
  <Words>413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Pushpin</vt:lpstr>
      <vt:lpstr>Learning: Concept, Nature and Factors Influencing   </vt:lpstr>
      <vt:lpstr>Definition of Learning</vt:lpstr>
      <vt:lpstr>Thus learning is….</vt:lpstr>
      <vt:lpstr>Learning and Related concepts</vt:lpstr>
      <vt:lpstr>General Characteristics of Learning</vt:lpstr>
      <vt:lpstr> Types of Learning </vt:lpstr>
      <vt:lpstr> 1-Cognitive Learning </vt:lpstr>
      <vt:lpstr> 2-Psychomotor Learning </vt:lpstr>
      <vt:lpstr>3-Affective Learning</vt:lpstr>
      <vt:lpstr>4-Concomitant Learning</vt:lpstr>
      <vt:lpstr>5-Discrimination Learning</vt:lpstr>
      <vt:lpstr>6-Principle Learning</vt:lpstr>
      <vt:lpstr>Factors affecting Learning</vt:lpstr>
      <vt:lpstr> 1-Learner Related Factors </vt:lpstr>
      <vt:lpstr> 2-Teacher Related Factors </vt:lpstr>
      <vt:lpstr> 3-Task related factors </vt:lpstr>
      <vt:lpstr>  4-Environment related factors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and its Principles</dc:title>
  <dc:creator>FIRDOUS</dc:creator>
  <cp:lastModifiedBy>FIRDOUS</cp:lastModifiedBy>
  <cp:revision>21</cp:revision>
  <dcterms:created xsi:type="dcterms:W3CDTF">2020-04-26T11:18:31Z</dcterms:created>
  <dcterms:modified xsi:type="dcterms:W3CDTF">2020-04-27T15:51:03Z</dcterms:modified>
</cp:coreProperties>
</file>